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60" r:id="rId2"/>
    <p:sldId id="284" r:id="rId3"/>
    <p:sldId id="298" r:id="rId4"/>
    <p:sldId id="299" r:id="rId5"/>
    <p:sldId id="276" r:id="rId6"/>
    <p:sldId id="287" r:id="rId7"/>
    <p:sldId id="285" r:id="rId8"/>
    <p:sldId id="289" r:id="rId9"/>
    <p:sldId id="302" r:id="rId10"/>
    <p:sldId id="303" r:id="rId11"/>
    <p:sldId id="307" r:id="rId12"/>
    <p:sldId id="306" r:id="rId13"/>
    <p:sldId id="304" r:id="rId14"/>
    <p:sldId id="308" r:id="rId15"/>
    <p:sldId id="301" r:id="rId16"/>
    <p:sldId id="305" r:id="rId17"/>
    <p:sldId id="292" r:id="rId18"/>
    <p:sldId id="311" r:id="rId19"/>
    <p:sldId id="312" r:id="rId20"/>
    <p:sldId id="309" r:id="rId21"/>
    <p:sldId id="286" r:id="rId22"/>
    <p:sldId id="288" r:id="rId23"/>
    <p:sldId id="296" r:id="rId24"/>
    <p:sldId id="313" r:id="rId25"/>
    <p:sldId id="291" r:id="rId26"/>
    <p:sldId id="293" r:id="rId27"/>
    <p:sldId id="294" r:id="rId28"/>
    <p:sldId id="295" r:id="rId29"/>
    <p:sldId id="26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5"/>
    <p:restoredTop sz="86427"/>
  </p:normalViewPr>
  <p:slideViewPr>
    <p:cSldViewPr snapToGrid="0" snapToObjects="1">
      <p:cViewPr varScale="1">
        <p:scale>
          <a:sx n="108" d="100"/>
          <a:sy n="108" d="100"/>
        </p:scale>
        <p:origin x="208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9B86F-4E08-AA4E-9138-085EEEE057F9}" type="datetimeFigureOut">
              <a:rPr lang="en-US" smtClean="0"/>
              <a:t>6/25/19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5E2D8-26F8-4E44-8B6C-00D82FF7B3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09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6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6699" y="16002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4000" b="0" cap="none" spc="-75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128" y="3429001"/>
            <a:ext cx="8231744" cy="58682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2000" b="0" cap="none" spc="-30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26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lide_7_4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7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lide_8_43.jpg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7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8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 bwMode="gray">
          <a:xfrm>
            <a:off x="456129" y="1149713"/>
            <a:ext cx="8231742" cy="47938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>
          <a:xfrm>
            <a:off x="6723812" y="6512513"/>
            <a:ext cx="1835439" cy="161583"/>
          </a:xfrm>
        </p:spPr>
        <p:txBody>
          <a:bodyPr/>
          <a:lstStyle/>
          <a:p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3053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6134" y="1149713"/>
            <a:ext cx="4002733" cy="47938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85145" y="1149713"/>
            <a:ext cx="4002733" cy="47938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4744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6128" y="1149713"/>
            <a:ext cx="2629585" cy="47938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3268639" y="1149713"/>
            <a:ext cx="2606719" cy="47938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7"/>
          </p:nvPr>
        </p:nvSpPr>
        <p:spPr>
          <a:xfrm>
            <a:off x="6058285" y="1149713"/>
            <a:ext cx="2629586" cy="47938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506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7573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8" y="264952"/>
            <a:ext cx="768096" cy="4912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739128"/>
            <a:ext cx="9144000" cy="11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1218987">
              <a:lnSpc>
                <a:spcPct val="90000"/>
              </a:lnSpc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304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87466" y="2114938"/>
            <a:ext cx="2515255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7468" y="1383417"/>
            <a:ext cx="2515254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31"/>
          </p:nvPr>
        </p:nvSpPr>
        <p:spPr bwMode="gray">
          <a:xfrm>
            <a:off x="3262565" y="2114938"/>
            <a:ext cx="2572420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262572" y="1383417"/>
            <a:ext cx="2572419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33"/>
          </p:nvPr>
        </p:nvSpPr>
        <p:spPr bwMode="gray">
          <a:xfrm>
            <a:off x="5894829" y="2114938"/>
            <a:ext cx="2572420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5894836" y="1383417"/>
            <a:ext cx="2572419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9727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6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ide_6_4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7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8869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-6281"/>
            <a:ext cx="9144000" cy="103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gray">
          <a:xfrm>
            <a:off x="456129" y="99918"/>
            <a:ext cx="7087671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56129" y="1252113"/>
            <a:ext cx="8231742" cy="46914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723812" y="6512513"/>
            <a:ext cx="1835439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defTabSz="1218987"/>
            <a:r>
              <a:rPr lang="en-US" dirty="0" smtClean="0">
                <a:solidFill>
                  <a:srgbClr val="888B8D"/>
                </a:solidFill>
                <a:latin typeface="Calibri"/>
              </a:rPr>
              <a:t>Confidential — Do not distribute</a:t>
            </a:r>
            <a:endParaRPr lang="en-US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0" y="6739128"/>
            <a:ext cx="9144000" cy="11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1218987">
              <a:lnSpc>
                <a:spcPct val="90000"/>
              </a:lnSpc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2" t="3379" r="1681" b="3379"/>
          <a:stretch/>
        </p:blipFill>
        <p:spPr>
          <a:xfrm>
            <a:off x="7010400" y="0"/>
            <a:ext cx="2133600" cy="8869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8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529" rtl="0" eaLnBrk="1" latinLnBrk="0" hangingPunct="1">
        <a:lnSpc>
          <a:spcPct val="80000"/>
        </a:lnSpc>
        <a:spcBef>
          <a:spcPct val="0"/>
        </a:spcBef>
        <a:buNone/>
        <a:defRPr sz="32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3887" indent="-173887" algn="l" defTabSz="914529" rtl="0" eaLnBrk="1" latinLnBrk="0" hangingPunct="1">
        <a:lnSpc>
          <a:spcPct val="90000"/>
        </a:lnSpc>
        <a:spcBef>
          <a:spcPts val="1350"/>
        </a:spcBef>
        <a:buClrTx/>
        <a:buFont typeface="Calibri" panose="020F0502020204030204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429952" indent="-171505" algn="l" defTabSz="914529" rtl="0" eaLnBrk="1" latinLnBrk="0" hangingPunct="1">
        <a:lnSpc>
          <a:spcPct val="90000"/>
        </a:lnSpc>
        <a:spcBef>
          <a:spcPts val="750"/>
        </a:spcBef>
        <a:buClrTx/>
        <a:buFont typeface="Arial" panose="020B0604020202020204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86017" indent="-176268" algn="l" defTabSz="914529" rtl="0" eaLnBrk="1" latinLnBrk="0" hangingPunct="1">
        <a:lnSpc>
          <a:spcPct val="90000"/>
        </a:lnSpc>
        <a:spcBef>
          <a:spcPts val="450"/>
        </a:spcBef>
        <a:buClrTx/>
        <a:buFont typeface="Calibri" panose="020F050202020403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033789" indent="-213190" algn="l" defTabSz="914529" rtl="0" eaLnBrk="1" latinLnBrk="0" hangingPunct="1">
        <a:lnSpc>
          <a:spcPct val="90000"/>
        </a:lnSpc>
        <a:spcBef>
          <a:spcPts val="450"/>
        </a:spcBef>
        <a:buClrTx/>
        <a:buFont typeface="Arial" panose="020B0604020202020204" pitchFamily="34" charset="0"/>
        <a:buChar char="–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1289854" indent="-165550" algn="l" defTabSz="914529" rtl="0" eaLnBrk="1" latinLnBrk="0" hangingPunct="1">
        <a:lnSpc>
          <a:spcPct val="90000"/>
        </a:lnSpc>
        <a:spcBef>
          <a:spcPts val="450"/>
        </a:spcBef>
        <a:buClrTx/>
        <a:buFont typeface="Calibri" panose="020F0502020204030204" pitchFamily="34" charset="0"/>
        <a:buChar char="•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955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1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485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749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5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29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4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57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4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86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52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15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burkart@ucdavis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dmc.ucdavis.edu/pathology/research/research_labs/flow_cytometry/index.html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pport.10xgenomics.com/single-cell-gene-expressio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33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6032" y="954697"/>
            <a:ext cx="9144000" cy="807310"/>
          </a:xfrm>
        </p:spPr>
        <p:txBody>
          <a:bodyPr/>
          <a:lstStyle/>
          <a:p>
            <a:pPr algn="ctr"/>
            <a:r>
              <a:rPr lang="en-US" sz="4800" b="1" dirty="0" smtClean="0">
                <a:solidFill>
                  <a:schemeClr val="bg2"/>
                </a:solidFill>
              </a:rPr>
              <a:t>Cell preparation for 10X</a:t>
            </a:r>
            <a:endParaRPr lang="en-US" sz="4800" b="1" dirty="0">
              <a:solidFill>
                <a:schemeClr val="bg2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gray">
          <a:xfrm>
            <a:off x="3066961" y="5407828"/>
            <a:ext cx="3714991" cy="196669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Diana Burkart-Waco, PhD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hlinkClick r:id="rId2"/>
              </a:rPr>
              <a:t>dburkart@ucdavis.edu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Screen Shot 2017-08-10 at 10.44.52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3"/>
          <a:stretch/>
        </p:blipFill>
        <p:spPr>
          <a:xfrm>
            <a:off x="2889768" y="2071208"/>
            <a:ext cx="4069375" cy="31706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09" y="1"/>
            <a:ext cx="1633591" cy="9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7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28" y="2149226"/>
            <a:ext cx="4195769" cy="31468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9143999" cy="738282"/>
          </a:xfrm>
        </p:spPr>
        <p:txBody>
          <a:bodyPr/>
          <a:lstStyle/>
          <a:p>
            <a:pPr algn="ctr"/>
            <a:r>
              <a:rPr lang="en-US" sz="4000" b="1" dirty="0" smtClean="0"/>
              <a:t>Cell debris example II</a:t>
            </a:r>
            <a:endParaRPr lang="en-US" sz="4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gray">
          <a:xfrm>
            <a:off x="346241" y="1641395"/>
            <a:ext cx="1136530" cy="5078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Human</a:t>
            </a:r>
            <a:endParaRPr lang="en-US" sz="30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1" y="2149226"/>
            <a:ext cx="4195771" cy="3146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gray">
          <a:xfrm>
            <a:off x="1489753" y="5383653"/>
            <a:ext cx="7078893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3"/>
                </a:solidFill>
              </a:rPr>
              <a:t>Clean human sample							All debris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6211866" y="2408641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Bone shard</a:t>
            </a: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712431" y="2352782"/>
            <a:ext cx="359596" cy="16438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92248" y="6128472"/>
            <a:ext cx="407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Recommended treatment: redo isolation.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1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 smtClean="0"/>
              <a:t>Summary - debris</a:t>
            </a:r>
            <a:endParaRPr lang="en-US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 bwMode="gray">
          <a:xfrm>
            <a:off x="558871" y="1325367"/>
            <a:ext cx="8231742" cy="11866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Work on gentle dissociation cells.</a:t>
            </a:r>
            <a:endParaRPr lang="en-US" sz="2600" dirty="0"/>
          </a:p>
          <a:p>
            <a:pPr lvl="1"/>
            <a:r>
              <a:rPr lang="en-US" sz="2200" dirty="0" smtClean="0"/>
              <a:t>Ex) Trituration </a:t>
            </a:r>
            <a:r>
              <a:rPr lang="en-US" sz="2200" dirty="0" smtClean="0"/>
              <a:t>with </a:t>
            </a:r>
            <a:r>
              <a:rPr lang="en-US" sz="2200" dirty="0" smtClean="0"/>
              <a:t>P-1000 first then P-200.</a:t>
            </a:r>
            <a:endParaRPr lang="en-US" sz="2200" dirty="0" smtClean="0"/>
          </a:p>
          <a:p>
            <a:r>
              <a:rPr lang="en-US" sz="2600" dirty="0" smtClean="0"/>
              <a:t>Filtration (ex, 40 </a:t>
            </a:r>
            <a:r>
              <a:rPr lang="en-US" sz="2600" dirty="0" smtClean="0"/>
              <a:t>micron </a:t>
            </a:r>
            <a:r>
              <a:rPr lang="en-US" sz="2600" dirty="0" smtClean="0"/>
              <a:t>strainer).</a:t>
            </a:r>
          </a:p>
          <a:p>
            <a:r>
              <a:rPr lang="en-US" sz="2600" dirty="0" smtClean="0"/>
              <a:t>Density gradient centrifugation.</a:t>
            </a:r>
          </a:p>
          <a:p>
            <a:pPr lvl="1"/>
            <a:r>
              <a:rPr lang="en-US" sz="2200" dirty="0" smtClean="0"/>
              <a:t>Ex</a:t>
            </a:r>
            <a:r>
              <a:rPr lang="en-US" sz="2200" dirty="0"/>
              <a:t>)</a:t>
            </a:r>
            <a:r>
              <a:rPr lang="en-US" sz="2200" dirty="0" smtClean="0"/>
              <a:t> </a:t>
            </a:r>
            <a:r>
              <a:rPr lang="en-US" sz="2200" dirty="0" smtClean="0"/>
              <a:t>ficoll</a:t>
            </a:r>
            <a:r>
              <a:rPr lang="en-US" sz="2200" dirty="0" smtClean="0"/>
              <a:t> or sucrose gradient.</a:t>
            </a:r>
          </a:p>
          <a:p>
            <a:r>
              <a:rPr lang="en-US" sz="2600" dirty="0" smtClean="0"/>
              <a:t>Detergents.</a:t>
            </a:r>
            <a:endParaRPr lang="en-US" sz="2600" dirty="0" smtClean="0"/>
          </a:p>
          <a:p>
            <a:r>
              <a:rPr lang="en-US" sz="2600" dirty="0" smtClean="0"/>
              <a:t>Redo cell isolation.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69" y="4689988"/>
            <a:ext cx="2760324" cy="2070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1" y="4689989"/>
            <a:ext cx="2760324" cy="2070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gray">
          <a:xfrm>
            <a:off x="2582988" y="5856034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Debris</a:t>
            </a: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65131" y="5964563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 bwMode="gray">
          <a:xfrm>
            <a:off x="5706374" y="6093349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Debris</a:t>
            </a: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288517" y="6201878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 smtClean="0"/>
              <a:t>Doublets</a:t>
            </a:r>
            <a:endParaRPr lang="en-US" sz="4000" b="1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343685" y="1012576"/>
            <a:ext cx="7998931" cy="38162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Non-singl</a:t>
            </a:r>
            <a:r>
              <a:rPr lang="en-US" sz="2600" dirty="0" smtClean="0"/>
              <a:t>e cell clumps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Integrated into droplets and cannot* distinguish from single cells. </a:t>
            </a:r>
            <a:endParaRPr lang="en-US" sz="2600" dirty="0"/>
          </a:p>
        </p:txBody>
      </p:sp>
      <p:pic>
        <p:nvPicPr>
          <p:cNvPr id="10" name="Picture 9" descr="Screen Shot 2017-08-10 at 10.44.5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3"/>
          <a:stretch/>
        </p:blipFill>
        <p:spPr>
          <a:xfrm>
            <a:off x="1905345" y="2688606"/>
            <a:ext cx="4413156" cy="34384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gray">
          <a:xfrm>
            <a:off x="6935057" y="3257099"/>
            <a:ext cx="1602768" cy="8402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3"/>
                </a:solidFill>
              </a:rPr>
              <a:t>Bad for any single cell experiment.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gray">
          <a:xfrm>
            <a:off x="92468" y="6340807"/>
            <a:ext cx="6452664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*Call some doublets in tagged cells (multi-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or ‘Feature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Barcodes’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00647" y="2719665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Doublet</a:t>
            </a: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482790" y="2828194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8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9143999" cy="738282"/>
          </a:xfrm>
        </p:spPr>
        <p:txBody>
          <a:bodyPr/>
          <a:lstStyle/>
          <a:p>
            <a:pPr algn="ctr"/>
            <a:r>
              <a:rPr lang="en-US" sz="4000" b="1" dirty="0" smtClean="0"/>
              <a:t>Doublets example I</a:t>
            </a:r>
            <a:endParaRPr lang="en-US" sz="4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25" y="1946794"/>
            <a:ext cx="4417098" cy="3312824"/>
          </a:xfrm>
        </p:spPr>
      </p:pic>
      <p:sp>
        <p:nvSpPr>
          <p:cNvPr id="10" name="TextBox 9"/>
          <p:cNvSpPr txBox="1"/>
          <p:nvPr/>
        </p:nvSpPr>
        <p:spPr bwMode="gray">
          <a:xfrm>
            <a:off x="7017916" y="3925590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Doublet</a:t>
            </a: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600059" y="4034119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 bwMode="gray">
          <a:xfrm>
            <a:off x="8324446" y="4067638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Clump</a:t>
            </a: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906589" y="4176167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" y="1946794"/>
            <a:ext cx="4417099" cy="33128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 bwMode="gray">
          <a:xfrm>
            <a:off x="1489753" y="5383653"/>
            <a:ext cx="7078893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3"/>
                </a:solidFill>
              </a:rPr>
              <a:t>Good sample							Many </a:t>
            </a:r>
            <a:r>
              <a:rPr lang="en-US" dirty="0" smtClean="0">
                <a:solidFill>
                  <a:schemeClr val="accent3"/>
                </a:solidFill>
              </a:rPr>
              <a:t>multiplets</a:t>
            </a:r>
            <a:endParaRPr lang="en-US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9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 smtClean="0"/>
              <a:t>Summary - doublets</a:t>
            </a:r>
            <a:endParaRPr lang="en-US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5" name="Content Placeholder 1"/>
          <p:cNvSpPr txBox="1">
            <a:spLocks/>
          </p:cNvSpPr>
          <p:nvPr/>
        </p:nvSpPr>
        <p:spPr bwMode="gray">
          <a:xfrm>
            <a:off x="592764" y="1703410"/>
            <a:ext cx="8231742" cy="11866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Did you fully dissociate your tissue?</a:t>
            </a:r>
          </a:p>
          <a:p>
            <a:r>
              <a:rPr lang="en-US" sz="2600" dirty="0" smtClean="0"/>
              <a:t>Cells can sit too long </a:t>
            </a:r>
            <a:r>
              <a:rPr lang="en-US" sz="2600" dirty="0" smtClean="0">
                <a:sym typeface="Wingdings"/>
              </a:rPr>
              <a:t> clumps</a:t>
            </a:r>
            <a:r>
              <a:rPr lang="en-US" sz="2600" dirty="0" smtClean="0">
                <a:sym typeface="Wingdings"/>
              </a:rPr>
              <a:t>.</a:t>
            </a:r>
          </a:p>
          <a:p>
            <a:pPr lvl="1"/>
            <a:r>
              <a:rPr lang="en-US" sz="2200" dirty="0" smtClean="0">
                <a:sym typeface="Wingdings"/>
              </a:rPr>
              <a:t>Depends on cell type.</a:t>
            </a:r>
            <a:endParaRPr lang="en-US" sz="2200" dirty="0" smtClean="0"/>
          </a:p>
          <a:p>
            <a:pPr lvl="1"/>
            <a:r>
              <a:rPr lang="en-US" sz="2200" dirty="0" smtClean="0"/>
              <a:t>Know the temperature your cells are happy at</a:t>
            </a:r>
            <a:r>
              <a:rPr lang="en-US" sz="2200" dirty="0" smtClean="0"/>
              <a:t>.</a:t>
            </a:r>
          </a:p>
          <a:p>
            <a:pPr lvl="2"/>
            <a:r>
              <a:rPr lang="en-US" sz="1800" dirty="0" smtClean="0"/>
              <a:t>Ex) some bovine cells like to be warm; neurons RT, etc.</a:t>
            </a:r>
            <a:endParaRPr lang="en-US" sz="1800" dirty="0" smtClean="0"/>
          </a:p>
          <a:p>
            <a:r>
              <a:rPr lang="en-US" sz="2600" dirty="0" smtClean="0"/>
              <a:t>Add </a:t>
            </a:r>
            <a:r>
              <a:rPr lang="en-US" sz="2600" dirty="0" smtClean="0"/>
              <a:t>blocking agent.</a:t>
            </a:r>
          </a:p>
          <a:p>
            <a:pPr lvl="1"/>
            <a:r>
              <a:rPr lang="en-US" sz="2200" dirty="0" smtClean="0"/>
              <a:t>BSA </a:t>
            </a:r>
            <a:r>
              <a:rPr lang="en-US" sz="2200" dirty="0" smtClean="0"/>
              <a:t>or FBS (make sure conc. compatible with 10X)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437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 smtClean="0"/>
              <a:t>Dead cells</a:t>
            </a:r>
            <a:endParaRPr lang="en-US" sz="4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372203" y="1149713"/>
            <a:ext cx="2248136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chemeClr val="accent3"/>
                </a:solidFill>
              </a:rPr>
              <a:t>Single cell suspension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40066" y="2467274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86083" y="3200016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chemeClr val="tx1"/>
                </a:solidFill>
              </a:rPr>
              <a:t>Live / dead staining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86083" y="5104325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chemeClr val="tx1"/>
                </a:solidFill>
              </a:rPr>
              <a:t>Are my cells </a:t>
            </a:r>
            <a:r>
              <a:rPr lang="en-US" sz="3000" b="1" dirty="0" smtClean="0">
                <a:solidFill>
                  <a:schemeClr val="tx1"/>
                </a:solidFill>
              </a:rPr>
              <a:t>live?</a:t>
            </a:r>
            <a:endParaRPr lang="en-US" sz="3000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31885" y="4403562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gray">
          <a:xfrm>
            <a:off x="6596661" y="5104325"/>
            <a:ext cx="569379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96661" y="5689680"/>
            <a:ext cx="790071" cy="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543800" y="5120309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chemeClr val="tx1"/>
                </a:solidFill>
              </a:rPr>
              <a:t>Count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68858" y="5689680"/>
            <a:ext cx="822158" cy="1222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1889841" y="5099302"/>
            <a:ext cx="513587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" y="5106703"/>
            <a:ext cx="1607186" cy="1152347"/>
          </a:xfrm>
          <a:prstGeom prst="roundRect">
            <a:avLst/>
          </a:prstGeom>
          <a:ln w="38100" cmpd="sng">
            <a:solidFill>
              <a:schemeClr val="bg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chemeClr val="tx1"/>
                </a:solidFill>
              </a:rPr>
              <a:t>Redo isolation or dead cell removal</a:t>
            </a: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221558" y="2041269"/>
            <a:ext cx="3571408" cy="2350327"/>
          </a:xfrm>
          <a:prstGeom prst="bentConnector3">
            <a:avLst>
              <a:gd name="adj1" fmla="val 99871"/>
            </a:avLst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5-Point Star 1"/>
          <p:cNvSpPr/>
          <p:nvPr/>
        </p:nvSpPr>
        <p:spPr>
          <a:xfrm>
            <a:off x="1889841" y="4694831"/>
            <a:ext cx="420516" cy="404471"/>
          </a:xfrm>
          <a:prstGeom prst="star5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0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dirty="0" smtClean="0"/>
              <a:t>Assessing cell death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0" y="1106791"/>
            <a:ext cx="3910864" cy="2930331"/>
          </a:xfrm>
        </p:spPr>
      </p:pic>
      <p:sp>
        <p:nvSpPr>
          <p:cNvPr id="9" name="Content Placeholder 1"/>
          <p:cNvSpPr txBox="1">
            <a:spLocks/>
          </p:cNvSpPr>
          <p:nvPr/>
        </p:nvSpPr>
        <p:spPr bwMode="gray">
          <a:xfrm>
            <a:off x="391203" y="4140486"/>
            <a:ext cx="8409552" cy="11866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Use cell-</a:t>
            </a:r>
            <a:r>
              <a:rPr lang="en-US" sz="2600" dirty="0" smtClean="0"/>
              <a:t>impermeant</a:t>
            </a:r>
            <a:r>
              <a:rPr lang="en-US" sz="2600" dirty="0" smtClean="0"/>
              <a:t> dye or </a:t>
            </a:r>
            <a:r>
              <a:rPr lang="en-US" sz="2600" dirty="0" smtClean="0"/>
              <a:t>fluorescent </a:t>
            </a:r>
            <a:r>
              <a:rPr lang="en-US" sz="2600" dirty="0" smtClean="0"/>
              <a:t>labels.</a:t>
            </a:r>
          </a:p>
          <a:p>
            <a:pPr lvl="1"/>
            <a:r>
              <a:rPr lang="en-US" sz="2200" dirty="0" smtClean="0"/>
              <a:t>Automated cell counter okay, but </a:t>
            </a:r>
            <a:r>
              <a:rPr lang="en-US" sz="2200" dirty="0" smtClean="0"/>
              <a:t>sometimes better by hand.</a:t>
            </a:r>
            <a:endParaRPr lang="en-US" sz="2200" dirty="0" smtClean="0"/>
          </a:p>
          <a:p>
            <a:pPr lvl="2"/>
            <a:r>
              <a:rPr lang="en-US" sz="1800" dirty="0" smtClean="0"/>
              <a:t>Very </a:t>
            </a:r>
            <a:r>
              <a:rPr lang="en-US" sz="1800" dirty="0"/>
              <a:t>small cells may stain ‘dead’ automated cell counter</a:t>
            </a:r>
            <a:r>
              <a:rPr lang="en-US" sz="1800" dirty="0" smtClean="0"/>
              <a:t>.</a:t>
            </a:r>
            <a:endParaRPr lang="en-US" sz="2600" dirty="0" smtClean="0"/>
          </a:p>
          <a:p>
            <a:r>
              <a:rPr lang="en-US" sz="2600" dirty="0" smtClean="0"/>
              <a:t>Cells die during isolation, but also </a:t>
            </a:r>
            <a:r>
              <a:rPr lang="en-US" sz="2600" dirty="0" smtClean="0"/>
              <a:t>during (improper) cryopreservation.</a:t>
            </a:r>
            <a:endParaRPr lang="en-US" sz="2600" dirty="0" smtClean="0"/>
          </a:p>
          <a:p>
            <a:pPr lvl="1"/>
            <a:r>
              <a:rPr lang="en-US" sz="2200" dirty="0" smtClean="0"/>
              <a:t>Count before and after cryopreservation.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0" b="41133"/>
          <a:stretch/>
        </p:blipFill>
        <p:spPr>
          <a:xfrm>
            <a:off x="4645572" y="1106791"/>
            <a:ext cx="3363420" cy="2928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1537338" y="3475617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Dead</a:t>
            </a: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119481" y="3584146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 bwMode="gray">
          <a:xfrm>
            <a:off x="7494225" y="1552596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Dead</a:t>
            </a: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518396" y="1834173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/>
          <a:stretch/>
        </p:blipFill>
        <p:spPr>
          <a:xfrm>
            <a:off x="-19129" y="2443567"/>
            <a:ext cx="9182259" cy="340376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1563"/>
            <a:ext cx="7518395" cy="738282"/>
          </a:xfrm>
        </p:spPr>
        <p:txBody>
          <a:bodyPr/>
          <a:lstStyle/>
          <a:p>
            <a:pPr algn="ctr"/>
            <a:r>
              <a:rPr lang="en-US" sz="4000" b="1" dirty="0" smtClean="0"/>
              <a:t>Do I need a clean suspension?</a:t>
            </a: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380740" y="2773767"/>
            <a:ext cx="359596" cy="20240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31253" y="2701051"/>
            <a:ext cx="359596" cy="20240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gray">
          <a:xfrm rot="16200000">
            <a:off x="-310992" y="3784218"/>
            <a:ext cx="1994649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% Reads in cells</a:t>
            </a:r>
          </a:p>
        </p:txBody>
      </p:sp>
      <p:sp>
        <p:nvSpPr>
          <p:cNvPr id="9" name="TextBox 8"/>
          <p:cNvSpPr txBox="1"/>
          <p:nvPr/>
        </p:nvSpPr>
        <p:spPr bwMode="gray">
          <a:xfrm rot="16200000">
            <a:off x="3948796" y="3628763"/>
            <a:ext cx="1989647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Recovery (cells)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2085654" y="5939801"/>
            <a:ext cx="1510478" cy="3693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3"/>
                </a:solidFill>
              </a:rPr>
              <a:t>R</a:t>
            </a:r>
            <a:r>
              <a:rPr lang="en-US" sz="2000" dirty="0" smtClean="0">
                <a:solidFill>
                  <a:schemeClr val="accent3"/>
                </a:solidFill>
              </a:rPr>
              <a:t>eads in cells.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818493" y="5847335"/>
            <a:ext cx="10307" cy="50783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gray">
          <a:xfrm>
            <a:off x="6049766" y="5939801"/>
            <a:ext cx="1914883" cy="3693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chemeClr val="accent3"/>
                </a:solidFill>
              </a:rPr>
              <a:t>Targeted recovery.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782605" y="5847335"/>
            <a:ext cx="10307" cy="50783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 bwMode="gray">
          <a:xfrm>
            <a:off x="297918" y="1279606"/>
            <a:ext cx="7613366" cy="966418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Digitonin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 (mimics dead cells) 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treated cell suspension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DCR </a:t>
            </a:r>
            <a:r>
              <a:rPr lang="mr-IN" sz="2600" dirty="0" smtClean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600" b="1" dirty="0" smtClean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ead </a:t>
            </a:r>
            <a:r>
              <a:rPr lang="en-US" sz="2600" b="1" dirty="0" smtClean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ell </a:t>
            </a:r>
            <a:r>
              <a:rPr lang="en-US" sz="2600" b="1" dirty="0" smtClean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emoval</a:t>
            </a:r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33969" y="6420026"/>
            <a:ext cx="6680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 CG000130_10x_Technical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Note_DeadCell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Removal_RevA.docx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5-Point Star 21"/>
          <p:cNvSpPr/>
          <p:nvPr/>
        </p:nvSpPr>
        <p:spPr>
          <a:xfrm>
            <a:off x="699005" y="6327560"/>
            <a:ext cx="420516" cy="404471"/>
          </a:xfrm>
          <a:prstGeom prst="star5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714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9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Microfluidics have cell size limit</a:t>
            </a:r>
          </a:p>
          <a:p>
            <a:pPr lvl="1"/>
            <a:r>
              <a:rPr lang="en-US" dirty="0" smtClean="0"/>
              <a:t>40 microns or less.</a:t>
            </a:r>
          </a:p>
          <a:p>
            <a:pPr lvl="1"/>
            <a:r>
              <a:rPr lang="en-US" dirty="0" smtClean="0"/>
              <a:t>Clogs, etc.</a:t>
            </a:r>
          </a:p>
          <a:p>
            <a:r>
              <a:rPr lang="en-US" dirty="0" smtClean="0"/>
              <a:t>Nuclei isolation great alternative to large cells.</a:t>
            </a:r>
          </a:p>
          <a:p>
            <a:r>
              <a:rPr lang="en-US" dirty="0" smtClean="0"/>
              <a:t>Know your cell size.</a:t>
            </a:r>
          </a:p>
          <a:p>
            <a:pPr lvl="1"/>
            <a:r>
              <a:rPr lang="en-US" dirty="0" smtClean="0"/>
              <a:t>Do you have RBC contamination (‘empty’ cells).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Size and did I isolate the correct cells?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714" y="0"/>
            <a:ext cx="1625604" cy="950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15278" b="16139"/>
          <a:stretch/>
        </p:blipFill>
        <p:spPr>
          <a:xfrm>
            <a:off x="4099184" y="3731171"/>
            <a:ext cx="5044816" cy="2547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6165387" y="6278483"/>
            <a:ext cx="1925335" cy="3693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chemeClr val="accent3"/>
                </a:solidFill>
              </a:rPr>
              <a:t>Histogram cell size</a:t>
            </a:r>
            <a:endParaRPr lang="en-US" sz="2000" dirty="0" smtClean="0">
              <a:solidFill>
                <a:schemeClr val="accent3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2" t="62988"/>
          <a:stretch/>
        </p:blipFill>
        <p:spPr>
          <a:xfrm>
            <a:off x="678988" y="3731171"/>
            <a:ext cx="3205655" cy="2538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gray">
          <a:xfrm>
            <a:off x="1419966" y="6255113"/>
            <a:ext cx="1603003" cy="3693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chemeClr val="accent3"/>
                </a:solidFill>
              </a:rPr>
              <a:t>Small dark cells</a:t>
            </a:r>
            <a:endParaRPr lang="en-US" sz="2000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4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56245" r="49080"/>
          <a:stretch/>
        </p:blipFill>
        <p:spPr>
          <a:xfrm>
            <a:off x="446817" y="4278213"/>
            <a:ext cx="2667433" cy="24253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 smtClean="0"/>
              <a:t>Cell size </a:t>
            </a:r>
            <a:r>
              <a:rPr lang="mr-IN" sz="4000" b="1" dirty="0" smtClean="0"/>
              <a:t>–</a:t>
            </a:r>
            <a:r>
              <a:rPr lang="en-US" sz="4000" b="1" dirty="0" smtClean="0"/>
              <a:t> example I</a:t>
            </a:r>
            <a:endParaRPr lang="en-US" sz="4000" b="1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5352209" y="1671869"/>
            <a:ext cx="3686687" cy="143633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Expect cells to be from 2 micron to 20 micron.</a:t>
            </a:r>
          </a:p>
          <a:p>
            <a:r>
              <a:rPr lang="en-US" sz="2600" dirty="0" smtClean="0"/>
              <a:t>Average size 3um.</a:t>
            </a:r>
            <a:endParaRPr lang="en-US" sz="2600" dirty="0" smtClean="0"/>
          </a:p>
        </p:txBody>
      </p:sp>
      <p:sp>
        <p:nvSpPr>
          <p:cNvPr id="4" name="TextBox 3"/>
          <p:cNvSpPr txBox="1"/>
          <p:nvPr/>
        </p:nvSpPr>
        <p:spPr bwMode="gray">
          <a:xfrm>
            <a:off x="6436899" y="4999667"/>
            <a:ext cx="3115883" cy="139730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3"/>
                </a:solidFill>
              </a:rPr>
              <a:t>Two different isolations from same tissue.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3"/>
                </a:solidFill>
              </a:rPr>
              <a:t>Left </a:t>
            </a:r>
            <a:r>
              <a:rPr lang="mr-IN" dirty="0" smtClean="0">
                <a:solidFill>
                  <a:schemeClr val="accent3"/>
                </a:solidFill>
              </a:rPr>
              <a:t>–</a:t>
            </a:r>
            <a:r>
              <a:rPr lang="en-US" dirty="0" smtClean="0">
                <a:solidFill>
                  <a:schemeClr val="accent3"/>
                </a:solidFill>
              </a:rPr>
              <a:t> small and uniform.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3"/>
                </a:solidFill>
              </a:rPr>
              <a:t>Right </a:t>
            </a:r>
            <a:r>
              <a:rPr lang="mr-IN" dirty="0" smtClean="0">
                <a:solidFill>
                  <a:schemeClr val="accent3"/>
                </a:solidFill>
              </a:rPr>
              <a:t>–</a:t>
            </a:r>
            <a:r>
              <a:rPr lang="en-US" dirty="0" smtClean="0">
                <a:solidFill>
                  <a:schemeClr val="accent3"/>
                </a:solidFill>
              </a:rPr>
              <a:t> variable sizes.</a:t>
            </a:r>
            <a:endParaRPr lang="en-US" dirty="0" smtClean="0">
              <a:solidFill>
                <a:schemeClr val="accent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gray">
          <a:xfrm>
            <a:off x="1368789" y="4828851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Tiny cell</a:t>
            </a: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50932" y="4937380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15278" b="16139"/>
          <a:stretch/>
        </p:blipFill>
        <p:spPr>
          <a:xfrm>
            <a:off x="446817" y="1708051"/>
            <a:ext cx="4803228" cy="242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6" t="43305"/>
          <a:stretch/>
        </p:blipFill>
        <p:spPr>
          <a:xfrm>
            <a:off x="3287347" y="4278212"/>
            <a:ext cx="2976455" cy="24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 smtClean="0"/>
              <a:t>Overview</a:t>
            </a:r>
            <a:endParaRPr lang="en-US" sz="4000" b="1" dirty="0"/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 smtClean="0"/>
              <a:t>Technology overview.</a:t>
            </a:r>
          </a:p>
          <a:p>
            <a:r>
              <a:rPr lang="en-US" sz="3000" dirty="0" smtClean="0"/>
              <a:t>Single cell isolation.</a:t>
            </a:r>
          </a:p>
          <a:p>
            <a:r>
              <a:rPr lang="en-US" sz="3000" dirty="0" smtClean="0"/>
              <a:t>Sample QC.</a:t>
            </a:r>
          </a:p>
          <a:p>
            <a:pPr lvl="1"/>
            <a:r>
              <a:rPr lang="en-US" sz="2600" dirty="0" smtClean="0"/>
              <a:t>Do I have single cells?</a:t>
            </a:r>
          </a:p>
          <a:p>
            <a:pPr lvl="1"/>
            <a:r>
              <a:rPr lang="en-US" sz="2600" dirty="0" smtClean="0"/>
              <a:t>Are they alive?</a:t>
            </a:r>
          </a:p>
          <a:p>
            <a:pPr lvl="1"/>
            <a:r>
              <a:rPr lang="en-US" sz="2600" dirty="0" smtClean="0"/>
              <a:t>Are they too big?</a:t>
            </a:r>
          </a:p>
          <a:p>
            <a:pPr lvl="1"/>
            <a:r>
              <a:rPr lang="en-US" sz="2600" dirty="0" smtClean="0"/>
              <a:t>Did I isolate the correct cells?</a:t>
            </a:r>
          </a:p>
          <a:p>
            <a:r>
              <a:rPr lang="en-US" sz="3000" dirty="0" smtClean="0"/>
              <a:t>How do I count them?</a:t>
            </a:r>
          </a:p>
          <a:p>
            <a:r>
              <a:rPr lang="en-US" sz="3000" dirty="0" smtClean="0"/>
              <a:t>Methanol Fixation.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8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 smtClean="0"/>
              <a:t>Overview</a:t>
            </a:r>
            <a:endParaRPr lang="en-US" sz="4000" b="1" dirty="0"/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 smtClean="0"/>
              <a:t>Technology overview.</a:t>
            </a:r>
          </a:p>
          <a:p>
            <a:r>
              <a:rPr lang="en-US" sz="3000" dirty="0" smtClean="0"/>
              <a:t>Single cell isolation.</a:t>
            </a:r>
          </a:p>
          <a:p>
            <a:r>
              <a:rPr lang="en-US" sz="3000" dirty="0" smtClean="0"/>
              <a:t>Sample QC.</a:t>
            </a:r>
          </a:p>
          <a:p>
            <a:pPr lvl="1"/>
            <a:r>
              <a:rPr lang="en-US" sz="2600" dirty="0" smtClean="0"/>
              <a:t>Do I have single cells?</a:t>
            </a:r>
          </a:p>
          <a:p>
            <a:pPr lvl="1"/>
            <a:r>
              <a:rPr lang="en-US" sz="2600" dirty="0" smtClean="0"/>
              <a:t>Are they alive?</a:t>
            </a:r>
          </a:p>
          <a:p>
            <a:pPr lvl="1"/>
            <a:r>
              <a:rPr lang="en-US" sz="2600" dirty="0" smtClean="0"/>
              <a:t>Are they too big?</a:t>
            </a:r>
          </a:p>
          <a:p>
            <a:pPr lvl="1"/>
            <a:r>
              <a:rPr lang="en-US" sz="2600" dirty="0" smtClean="0"/>
              <a:t>Did I isolate the correct cells?</a:t>
            </a:r>
          </a:p>
          <a:p>
            <a:r>
              <a:rPr lang="en-US" sz="3000" dirty="0" smtClean="0"/>
              <a:t>How do I count them?</a:t>
            </a:r>
          </a:p>
          <a:p>
            <a:r>
              <a:rPr lang="en-US" sz="3000" dirty="0" smtClean="0"/>
              <a:t>Methanol Fixation.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35" y="1328033"/>
            <a:ext cx="3175000" cy="29337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1083973"/>
          </a:xfrm>
        </p:spPr>
        <p:txBody>
          <a:bodyPr/>
          <a:lstStyle/>
          <a:p>
            <a:r>
              <a:rPr lang="en-US" sz="3000" dirty="0" smtClean="0"/>
              <a:t>Countess II (done by DNA Tech).</a:t>
            </a:r>
            <a:endParaRPr lang="en-US" sz="2600" dirty="0" smtClean="0"/>
          </a:p>
          <a:p>
            <a:pPr marL="0" indent="0">
              <a:buNone/>
            </a:pPr>
            <a:endParaRPr lang="en-US" sz="3000" dirty="0"/>
          </a:p>
          <a:p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 smtClean="0"/>
              <a:t>Cell counting – automated</a:t>
            </a:r>
            <a:endParaRPr lang="en-US" sz="4000" b="1" dirty="0"/>
          </a:p>
        </p:txBody>
      </p:sp>
      <p:pic>
        <p:nvPicPr>
          <p:cNvPr id="6" name="Picture 5" descr="finoA 060820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8" t="11487" b="28372"/>
          <a:stretch/>
        </p:blipFill>
        <p:spPr>
          <a:xfrm>
            <a:off x="2889500" y="1941706"/>
            <a:ext cx="3653317" cy="2320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603979" y="4313103"/>
            <a:ext cx="3629523" cy="281769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Fast.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Live/dead cell counts.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Cell size estimates.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061789" y="4313103"/>
            <a:ext cx="4813968" cy="338246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Cell size limits (4-60um).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Performance poor for odd shapes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Cell type limitations (DRG</a:t>
            </a:r>
            <a:r>
              <a:rPr lang="mr-IN" sz="26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26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endParaRPr lang="en-US" sz="3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 descr="Screen Shot 2017-11-05 at 4.18.5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46" b="2760"/>
          <a:stretch/>
        </p:blipFill>
        <p:spPr>
          <a:xfrm>
            <a:off x="6686014" y="1941706"/>
            <a:ext cx="2189743" cy="23200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1083973"/>
          </a:xfrm>
        </p:spPr>
        <p:txBody>
          <a:bodyPr/>
          <a:lstStyle/>
          <a:p>
            <a:r>
              <a:rPr lang="en-US" sz="3000" dirty="0" smtClean="0"/>
              <a:t>Hemocytometer (customer-supplied counts).</a:t>
            </a:r>
            <a:endParaRPr lang="en-US" sz="2600" dirty="0" smtClean="0"/>
          </a:p>
          <a:p>
            <a:pPr marL="0" indent="0">
              <a:buNone/>
            </a:pPr>
            <a:endParaRPr lang="en-US" sz="3000" dirty="0"/>
          </a:p>
          <a:p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 smtClean="0"/>
              <a:t>Cell counting – manual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603979" y="4487762"/>
            <a:ext cx="3629523" cy="142962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Reliable cell counts.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151356" y="4487762"/>
            <a:ext cx="4536515" cy="142500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Slow?</a:t>
            </a:r>
            <a:endParaRPr lang="en-US" sz="3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840" b="26818"/>
          <a:stretch/>
        </p:blipFill>
        <p:spPr>
          <a:xfrm>
            <a:off x="500363" y="1784983"/>
            <a:ext cx="5473700" cy="25098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74063" y="429480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/>
              <a:t>www.wetnewf.org</a:t>
            </a:r>
            <a:r>
              <a:rPr lang="en-US" sz="1000" dirty="0"/>
              <a:t>/pdfs/</a:t>
            </a:r>
            <a:r>
              <a:rPr lang="en-US" sz="1000" dirty="0"/>
              <a:t>hemocytometer.html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817" y="1784983"/>
            <a:ext cx="2509822" cy="25098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 smtClean="0"/>
              <a:t>Cell counting – automated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603979" y="4087071"/>
            <a:ext cx="3629523" cy="368716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Sort based on characteristics (fluorescence, 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etc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).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Characterize cells.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endParaRPr lang="en-US" sz="26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endParaRPr lang="en-US" sz="26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151356" y="4087071"/>
            <a:ext cx="4536515" cy="322857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Cannot provide absolute counts.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Tends to overestimate cells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Concentrate after.</a:t>
            </a:r>
            <a:endParaRPr lang="en-US" sz="3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56" y="1617778"/>
            <a:ext cx="3397146" cy="25454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09714" y="2422088"/>
            <a:ext cx="14237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smtClean="0"/>
              <a:t>www.idexx.com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319421"/>
            <a:ext cx="3358847" cy="284382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1083973"/>
          </a:xfrm>
        </p:spPr>
        <p:txBody>
          <a:bodyPr/>
          <a:lstStyle/>
          <a:p>
            <a:r>
              <a:rPr lang="en-US" sz="3000" dirty="0" smtClean="0"/>
              <a:t>Flow</a:t>
            </a:r>
            <a:endParaRPr lang="en-US" sz="3000" dirty="0"/>
          </a:p>
          <a:p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Methanol </a:t>
            </a:r>
            <a:r>
              <a:rPr lang="en-US" dirty="0" smtClean="0"/>
              <a:t>permeabilises</a:t>
            </a:r>
            <a:r>
              <a:rPr lang="en-US" dirty="0" smtClean="0"/>
              <a:t> cells and dehydrates proteins.</a:t>
            </a:r>
          </a:p>
          <a:p>
            <a:r>
              <a:rPr lang="en-US" dirty="0" smtClean="0"/>
              <a:t>Kills infectious agents, while maintaining cell structure.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 smtClean="0"/>
              <a:t>Methanol fixation</a:t>
            </a:r>
            <a:endParaRPr lang="en-US" sz="4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9" y="2401677"/>
            <a:ext cx="4769552" cy="1845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1" t="64674"/>
          <a:stretch/>
        </p:blipFill>
        <p:spPr>
          <a:xfrm>
            <a:off x="5689018" y="3696972"/>
            <a:ext cx="2882105" cy="2330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9" y="4327428"/>
            <a:ext cx="4769552" cy="22116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5889663" y="6195794"/>
            <a:ext cx="2681459" cy="5909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3"/>
                </a:solidFill>
              </a:rPr>
              <a:t>Cells stain 100% dead and can be stored for weeks</a:t>
            </a:r>
            <a:endParaRPr lang="en-US" dirty="0" smtClean="0">
              <a:solidFill>
                <a:schemeClr val="accent3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018" y="2396687"/>
            <a:ext cx="2853357" cy="13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rgbClr val="007DCF">
                    <a:lumMod val="50000"/>
                  </a:srgbClr>
                </a:solidFill>
              </a:rPr>
              <a:t>Concentration</a:t>
            </a:r>
            <a:r>
              <a:rPr lang="en-US" sz="3000" dirty="0">
                <a:solidFill>
                  <a:srgbClr val="007DCF">
                    <a:lumMod val="50000"/>
                  </a:srgbClr>
                </a:solidFill>
              </a:rPr>
              <a:t>: 100-2,000 cells per </a:t>
            </a:r>
            <a:r>
              <a:rPr lang="en-US" sz="3000" dirty="0" smtClean="0">
                <a:solidFill>
                  <a:srgbClr val="007DCF">
                    <a:lumMod val="50000"/>
                  </a:srgbClr>
                </a:solidFill>
              </a:rPr>
              <a:t>µl. </a:t>
            </a:r>
          </a:p>
          <a:p>
            <a:pPr lvl="1"/>
            <a:r>
              <a:rPr lang="en-US" sz="2600" b="1" dirty="0" smtClean="0">
                <a:solidFill>
                  <a:schemeClr val="accent3"/>
                </a:solidFill>
              </a:rPr>
              <a:t>700-1,200 cells per </a:t>
            </a:r>
            <a:r>
              <a:rPr lang="mr-IN" sz="2800" b="1" dirty="0" smtClean="0">
                <a:solidFill>
                  <a:schemeClr val="accent3"/>
                </a:solidFill>
              </a:rPr>
              <a:t>µ</a:t>
            </a:r>
            <a:r>
              <a:rPr lang="mr-IN" sz="2800" b="1" dirty="0" smtClean="0">
                <a:solidFill>
                  <a:schemeClr val="accent3"/>
                </a:solidFill>
              </a:rPr>
              <a:t>l</a:t>
            </a:r>
            <a:r>
              <a:rPr lang="en-US" sz="2800" dirty="0" smtClean="0"/>
              <a:t>.</a:t>
            </a:r>
            <a:endParaRPr lang="en-US" sz="2600" dirty="0" smtClean="0">
              <a:solidFill>
                <a:srgbClr val="007DCF">
                  <a:lumMod val="50000"/>
                </a:srgbClr>
              </a:solidFill>
            </a:endParaRPr>
          </a:p>
          <a:p>
            <a:pPr lvl="1"/>
            <a:r>
              <a:rPr lang="en-US" sz="2600" dirty="0" smtClean="0">
                <a:solidFill>
                  <a:srgbClr val="007DCF">
                    <a:lumMod val="50000"/>
                  </a:srgbClr>
                </a:solidFill>
              </a:rPr>
              <a:t>Count in replicates!</a:t>
            </a:r>
          </a:p>
          <a:p>
            <a:pPr lvl="1"/>
            <a:r>
              <a:rPr lang="en-US" sz="2600" dirty="0" smtClean="0">
                <a:solidFill>
                  <a:srgbClr val="007DCF">
                    <a:lumMod val="50000"/>
                  </a:srgbClr>
                </a:solidFill>
              </a:rPr>
              <a:t>We require cell counts prior to delivery.</a:t>
            </a:r>
          </a:p>
          <a:p>
            <a:pPr lvl="0"/>
            <a:r>
              <a:rPr lang="en-US" sz="3000" dirty="0" smtClean="0">
                <a:solidFill>
                  <a:srgbClr val="007DCF">
                    <a:lumMod val="50000"/>
                  </a:srgbClr>
                </a:solidFill>
              </a:rPr>
              <a:t>Viability: </a:t>
            </a:r>
            <a:r>
              <a:rPr lang="en-US" sz="3000" b="1" dirty="0" smtClean="0">
                <a:solidFill>
                  <a:schemeClr val="accent3"/>
                </a:solidFill>
              </a:rPr>
              <a:t>70% minimum</a:t>
            </a:r>
            <a:r>
              <a:rPr lang="en-US" sz="3000" dirty="0" smtClean="0">
                <a:solidFill>
                  <a:srgbClr val="007DCF">
                    <a:lumMod val="50000"/>
                  </a:srgbClr>
                </a:solidFill>
              </a:rPr>
              <a:t>.</a:t>
            </a:r>
          </a:p>
          <a:p>
            <a:pPr lvl="1"/>
            <a:r>
              <a:rPr lang="en-US" sz="2600" dirty="0" smtClean="0">
                <a:solidFill>
                  <a:srgbClr val="007DCF">
                    <a:lumMod val="50000"/>
                  </a:srgbClr>
                </a:solidFill>
              </a:rPr>
              <a:t>Nuclei and methanol fixed cells.</a:t>
            </a:r>
            <a:endParaRPr lang="en-US" sz="2600" dirty="0" smtClean="0">
              <a:solidFill>
                <a:srgbClr val="007DCF">
                  <a:lumMod val="50000"/>
                </a:srgbClr>
              </a:solidFill>
            </a:endParaRPr>
          </a:p>
          <a:p>
            <a:pPr lvl="0"/>
            <a:r>
              <a:rPr lang="en-US" sz="3000" dirty="0" smtClean="0">
                <a:solidFill>
                  <a:srgbClr val="007DCF">
                    <a:lumMod val="50000"/>
                  </a:srgbClr>
                </a:solidFill>
              </a:rPr>
              <a:t>Sample buffer.</a:t>
            </a:r>
          </a:p>
          <a:p>
            <a:pPr lvl="0"/>
            <a:r>
              <a:rPr lang="en-US" sz="3000" dirty="0" smtClean="0">
                <a:solidFill>
                  <a:srgbClr val="007DCF">
                    <a:lumMod val="50000"/>
                  </a:srgbClr>
                </a:solidFill>
              </a:rPr>
              <a:t>Cell size and shape</a:t>
            </a:r>
            <a:r>
              <a:rPr lang="en-US" sz="3000" dirty="0" smtClean="0">
                <a:solidFill>
                  <a:srgbClr val="007DCF">
                    <a:lumMod val="50000"/>
                  </a:srgbClr>
                </a:solidFill>
              </a:rPr>
              <a:t>.</a:t>
            </a:r>
            <a:r>
              <a:rPr lang="en-US" sz="2600" dirty="0" smtClean="0">
                <a:solidFill>
                  <a:srgbClr val="007DCF">
                    <a:lumMod val="50000"/>
                  </a:srgbClr>
                </a:solidFill>
              </a:rPr>
              <a:t>.</a:t>
            </a:r>
            <a:endParaRPr lang="en-US" sz="2600" dirty="0" smtClean="0">
              <a:solidFill>
                <a:srgbClr val="007DCF">
                  <a:lumMod val="50000"/>
                </a:srgbClr>
              </a:solidFill>
            </a:endParaRPr>
          </a:p>
          <a:p>
            <a:pPr lvl="0"/>
            <a:r>
              <a:rPr lang="en-US" sz="3000" dirty="0" smtClean="0">
                <a:solidFill>
                  <a:srgbClr val="007DCF">
                    <a:lumMod val="50000"/>
                  </a:srgbClr>
                </a:solidFill>
              </a:rPr>
              <a:t>Treat cells gently.</a:t>
            </a:r>
          </a:p>
          <a:p>
            <a:pPr lvl="1"/>
            <a:r>
              <a:rPr lang="en-US" sz="2600" dirty="0" smtClean="0">
                <a:solidFill>
                  <a:srgbClr val="007DCF">
                    <a:lumMod val="50000"/>
                  </a:srgbClr>
                </a:solidFill>
              </a:rPr>
              <a:t>Wide bore pipette tips, keep cells on </a:t>
            </a:r>
            <a:r>
              <a:rPr lang="en-US" sz="2600" dirty="0" smtClean="0">
                <a:solidFill>
                  <a:srgbClr val="007DCF">
                    <a:lumMod val="50000"/>
                  </a:srgbClr>
                </a:solidFill>
              </a:rPr>
              <a:t>ice, etc.</a:t>
            </a:r>
            <a:endParaRPr lang="en-US" sz="2600" dirty="0" smtClean="0">
              <a:solidFill>
                <a:srgbClr val="007DCF">
                  <a:lumMod val="50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9144000" cy="738282"/>
          </a:xfrm>
        </p:spPr>
        <p:txBody>
          <a:bodyPr/>
          <a:lstStyle/>
          <a:p>
            <a:pPr algn="ctr"/>
            <a:r>
              <a:rPr lang="en-US" sz="4000" b="1" dirty="0" smtClean="0"/>
              <a:t>Important metrics </a:t>
            </a:r>
            <a:r>
              <a:rPr lang="mr-IN" sz="4000" b="1" dirty="0" smtClean="0"/>
              <a:t>–</a:t>
            </a:r>
            <a:r>
              <a:rPr lang="en-US" sz="4000" b="1" dirty="0" smtClean="0"/>
              <a:t> 10X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7" name="Picture 6" descr="0XGenomicsSingleCel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06" y="4109138"/>
            <a:ext cx="4195490" cy="18344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 bwMode="gray">
          <a:xfrm>
            <a:off x="7073462" y="5723606"/>
            <a:ext cx="1818289" cy="3139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Credit-10X Genomics</a:t>
            </a:r>
            <a:endParaRPr lang="en-US" sz="1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000" dirty="0" smtClean="0"/>
              <a:t>Very flexible </a:t>
            </a:r>
            <a:r>
              <a:rPr lang="en-US" sz="3000" dirty="0" smtClean="0">
                <a:sym typeface="Wingdings"/>
              </a:rPr>
              <a:t> </a:t>
            </a:r>
            <a:r>
              <a:rPr lang="en-US" sz="3000" b="1" dirty="0" smtClean="0"/>
              <a:t>cell concentration </a:t>
            </a:r>
            <a:r>
              <a:rPr lang="en-US" sz="3000" dirty="0" smtClean="0"/>
              <a:t>and </a:t>
            </a:r>
            <a:r>
              <a:rPr lang="en-US" sz="3000" b="1" dirty="0" smtClean="0"/>
              <a:t>recovery.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 smtClean="0"/>
              <a:t>Chip loading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9" y="1549386"/>
            <a:ext cx="8147408" cy="4816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1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 smtClean="0"/>
              <a:t>Cost </a:t>
            </a:r>
            <a:r>
              <a:rPr lang="mr-IN" sz="4000" b="1" dirty="0" smtClean="0"/>
              <a:t>–</a:t>
            </a:r>
            <a:r>
              <a:rPr lang="en-US" sz="4000" b="1" dirty="0" smtClean="0"/>
              <a:t> </a:t>
            </a:r>
            <a:r>
              <a:rPr lang="en-US" sz="4000" b="1" dirty="0" smtClean="0"/>
              <a:t>2019 </a:t>
            </a:r>
            <a:r>
              <a:rPr lang="en-US" sz="4000" b="1" dirty="0" smtClean="0"/>
              <a:t>10X Single Cell</a:t>
            </a:r>
            <a:endParaRPr lang="en-US" sz="4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63436"/>
              </p:ext>
            </p:extLst>
          </p:nvPr>
        </p:nvGraphicFramePr>
        <p:xfrm>
          <a:off x="5818599" y="2642342"/>
          <a:ext cx="316101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11290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 prep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Labor, cell QC, chip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Labor, reagents,</a:t>
                      </a:r>
                      <a:r>
                        <a:rPr lang="en-US" baseline="0" dirty="0" smtClean="0"/>
                        <a:t> instrument 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$1,837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884572"/>
              </p:ext>
            </p:extLst>
          </p:nvPr>
        </p:nvGraphicFramePr>
        <p:xfrm>
          <a:off x="320702" y="2395823"/>
          <a:ext cx="4742254" cy="2559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881"/>
                <a:gridCol w="2300373"/>
              </a:tblGrid>
              <a:tr h="690367">
                <a:tc>
                  <a:txBody>
                    <a:bodyPr/>
                    <a:lstStyle/>
                    <a:p>
                      <a:r>
                        <a:rPr lang="en-US" sz="3400" dirty="0" smtClean="0"/>
                        <a:t>Library prep</a:t>
                      </a:r>
                      <a:endParaRPr lang="en-US" sz="3400" dirty="0"/>
                    </a:p>
                  </a:txBody>
                  <a:tcPr marL="103517" marR="103517" marT="51758" marB="51758"/>
                </a:tc>
                <a:tc>
                  <a:txBody>
                    <a:bodyPr/>
                    <a:lstStyle/>
                    <a:p>
                      <a:r>
                        <a:rPr lang="en-US" sz="3400" dirty="0" smtClean="0"/>
                        <a:t>Total Cost</a:t>
                      </a:r>
                      <a:endParaRPr lang="en-US" sz="3400" dirty="0"/>
                    </a:p>
                  </a:txBody>
                  <a:tcPr marL="103517" marR="103517" marT="51758" marB="51758"/>
                </a:tc>
              </a:tr>
              <a:tr h="622900">
                <a:tc>
                  <a:txBody>
                    <a:bodyPr/>
                    <a:lstStyle/>
                    <a:p>
                      <a:r>
                        <a:rPr lang="en-US" sz="3400" dirty="0" smtClean="0"/>
                        <a:t>1</a:t>
                      </a:r>
                      <a:r>
                        <a:rPr lang="en-US" sz="3400" baseline="0" dirty="0" smtClean="0"/>
                        <a:t> sample</a:t>
                      </a:r>
                      <a:endParaRPr lang="en-US" sz="3400" dirty="0"/>
                    </a:p>
                  </a:txBody>
                  <a:tcPr marL="103517" marR="103517" marT="51758" marB="51758"/>
                </a:tc>
                <a:tc>
                  <a:txBody>
                    <a:bodyPr/>
                    <a:lstStyle/>
                    <a:p>
                      <a:r>
                        <a:rPr lang="en-US" sz="3400" dirty="0" smtClean="0"/>
                        <a:t>$2,072</a:t>
                      </a:r>
                      <a:endParaRPr lang="en-US" sz="3400" dirty="0"/>
                    </a:p>
                  </a:txBody>
                  <a:tcPr marL="103517" marR="103517" marT="51758" marB="51758"/>
                </a:tc>
              </a:tr>
              <a:tr h="622900">
                <a:tc>
                  <a:txBody>
                    <a:bodyPr/>
                    <a:lstStyle/>
                    <a:p>
                      <a:r>
                        <a:rPr lang="en-US" sz="3400" dirty="0" smtClean="0"/>
                        <a:t>2 samples</a:t>
                      </a:r>
                      <a:endParaRPr lang="en-US" sz="3400" dirty="0"/>
                    </a:p>
                  </a:txBody>
                  <a:tcPr marL="103517" marR="103517" marT="51758" marB="51758"/>
                </a:tc>
                <a:tc>
                  <a:txBody>
                    <a:bodyPr/>
                    <a:lstStyle/>
                    <a:p>
                      <a:r>
                        <a:rPr lang="en-US" sz="3400" dirty="0" smtClean="0"/>
                        <a:t>$3,909</a:t>
                      </a:r>
                      <a:endParaRPr lang="en-US" sz="3400" dirty="0"/>
                    </a:p>
                  </a:txBody>
                  <a:tcPr marL="103517" marR="103517" marT="51758" marB="51758"/>
                </a:tc>
              </a:tr>
              <a:tr h="622900">
                <a:tc>
                  <a:txBody>
                    <a:bodyPr/>
                    <a:lstStyle/>
                    <a:p>
                      <a:r>
                        <a:rPr lang="en-US" sz="3400" dirty="0" smtClean="0"/>
                        <a:t>3 samples</a:t>
                      </a:r>
                      <a:endParaRPr lang="en-US" sz="3400" dirty="0"/>
                    </a:p>
                  </a:txBody>
                  <a:tcPr marL="103517" marR="103517" marT="51758" marB="51758"/>
                </a:tc>
                <a:tc>
                  <a:txBody>
                    <a:bodyPr/>
                    <a:lstStyle/>
                    <a:p>
                      <a:r>
                        <a:rPr lang="en-US" sz="3400" dirty="0" smtClean="0"/>
                        <a:t>$5,746</a:t>
                      </a:r>
                      <a:endParaRPr lang="en-US" sz="3400" dirty="0"/>
                    </a:p>
                  </a:txBody>
                  <a:tcPr marL="103517" marR="103517" marT="51758" marB="51758"/>
                </a:tc>
              </a:tr>
            </a:tbl>
          </a:graphicData>
        </a:graphic>
      </p:graphicFrame>
      <p:sp>
        <p:nvSpPr>
          <p:cNvPr id="7" name="Left Brace 6"/>
          <p:cNvSpPr/>
          <p:nvPr/>
        </p:nvSpPr>
        <p:spPr>
          <a:xfrm>
            <a:off x="5157628" y="2642342"/>
            <a:ext cx="513708" cy="1381760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gray">
          <a:xfrm>
            <a:off x="3686562" y="1417105"/>
            <a:ext cx="1984774" cy="6463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</a:rPr>
              <a:t>UC RATES</a:t>
            </a:r>
            <a:endParaRPr lang="en-US" sz="40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000" dirty="0" smtClean="0"/>
              <a:t>10X Genomics</a:t>
            </a:r>
            <a:endParaRPr lang="en-US" sz="3000" dirty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support.10xgenomics.com/single-cell-gene-expression</a:t>
            </a:r>
            <a:endParaRPr lang="en-US" dirty="0" smtClean="0"/>
          </a:p>
          <a:p>
            <a:r>
              <a:rPr lang="en-US" sz="3000" dirty="0" smtClean="0"/>
              <a:t>UC Davis Flow Cytometry</a:t>
            </a:r>
          </a:p>
          <a:p>
            <a:pPr lvl="1"/>
            <a:r>
              <a:rPr lang="en-US" u="sng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u="sng" dirty="0" smtClean="0">
                <a:solidFill>
                  <a:schemeClr val="bg2"/>
                </a:solidFill>
                <a:hlinkClick r:id="rId3"/>
              </a:rPr>
              <a:t>www.ucdmc.ucdavis.edu/pathology/research/research_labs/flow_cytometry/index.html</a:t>
            </a:r>
            <a:endParaRPr lang="en-US" u="sng" dirty="0" smtClean="0">
              <a:solidFill>
                <a:schemeClr val="bg2"/>
              </a:solidFill>
            </a:endParaRPr>
          </a:p>
          <a:p>
            <a:pPr lvl="1"/>
            <a:r>
              <a:rPr lang="en-US" dirty="0"/>
              <a:t>Bridget </a:t>
            </a:r>
            <a:r>
              <a:rPr lang="en-US" dirty="0" smtClean="0"/>
              <a:t>McLaughlin (Technical Director)</a:t>
            </a:r>
            <a:endParaRPr lang="en-US" u="sng" dirty="0" smtClean="0">
              <a:solidFill>
                <a:schemeClr val="bg2"/>
              </a:solidFill>
            </a:endParaRPr>
          </a:p>
          <a:p>
            <a:r>
              <a:rPr lang="en-US" sz="3000" dirty="0"/>
              <a:t>UC Davis </a:t>
            </a:r>
            <a:r>
              <a:rPr lang="en-US" sz="3000" dirty="0" smtClean="0"/>
              <a:t>DNA Technology Core</a:t>
            </a:r>
          </a:p>
          <a:p>
            <a:pPr lvl="1"/>
            <a:r>
              <a:rPr lang="en-US" u="sng" dirty="0">
                <a:solidFill>
                  <a:schemeClr val="bg2"/>
                </a:solidFill>
              </a:rPr>
              <a:t>http://</a:t>
            </a:r>
            <a:r>
              <a:rPr lang="en-US" u="sng" dirty="0">
                <a:solidFill>
                  <a:schemeClr val="bg2"/>
                </a:solidFill>
              </a:rPr>
              <a:t>dnatech.genomecenter.ucdavis.edu</a:t>
            </a:r>
            <a:r>
              <a:rPr lang="en-US" u="sng" dirty="0">
                <a:solidFill>
                  <a:schemeClr val="bg2"/>
                </a:solidFill>
              </a:rPr>
              <a:t>/single-cell-analyses/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9144000" cy="738282"/>
          </a:xfrm>
        </p:spPr>
        <p:txBody>
          <a:bodyPr/>
          <a:lstStyle/>
          <a:p>
            <a:pPr algn="ctr"/>
            <a:r>
              <a:rPr lang="en-US" sz="4000" b="1" dirty="0" smtClean="0"/>
              <a:t>Important resources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4652"/>
            <a:ext cx="9144000" cy="807310"/>
          </a:xfrm>
        </p:spPr>
        <p:txBody>
          <a:bodyPr/>
          <a:lstStyle/>
          <a:p>
            <a:pPr algn="ctr"/>
            <a:r>
              <a:rPr lang="en-US" sz="4000" b="1" dirty="0" smtClean="0"/>
              <a:t>Acknowledgements</a:t>
            </a:r>
            <a:endParaRPr lang="en-US" sz="4000" b="1" dirty="0"/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19006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200" dirty="0" smtClean="0"/>
              <a:t>UC Davis DNA Technology Core.</a:t>
            </a:r>
          </a:p>
          <a:p>
            <a:r>
              <a:rPr lang="en-US" sz="3200" dirty="0" smtClean="0"/>
              <a:t>UC Davis Bioinformatics Core.</a:t>
            </a:r>
          </a:p>
          <a:p>
            <a:r>
              <a:rPr lang="en-US" sz="3200" dirty="0" smtClean="0"/>
              <a:t>10X Genomics.</a:t>
            </a:r>
          </a:p>
          <a:p>
            <a:pPr lvl="1"/>
            <a:r>
              <a:rPr lang="en-US" sz="2600" dirty="0" smtClean="0"/>
              <a:t>Nicole </a:t>
            </a:r>
            <a:r>
              <a:rPr lang="en-US" sz="2600" dirty="0" smtClean="0"/>
              <a:t>Rapicavoli</a:t>
            </a:r>
            <a:r>
              <a:rPr lang="en-US" sz="2600" dirty="0" smtClean="0"/>
              <a:t> (Lead Field Applications Scientist).</a:t>
            </a:r>
          </a:p>
          <a:p>
            <a:pPr marL="258447" lvl="1" indent="0">
              <a:buNone/>
            </a:pPr>
            <a:endParaRPr lang="en-US" sz="2600" dirty="0" smtClean="0"/>
          </a:p>
        </p:txBody>
      </p:sp>
      <p:pic>
        <p:nvPicPr>
          <p:cNvPr id="6" name="Picture 5" descr="2017-06-09 11.56.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9" t="40463"/>
          <a:stretch/>
        </p:blipFill>
        <p:spPr>
          <a:xfrm>
            <a:off x="732959" y="3672767"/>
            <a:ext cx="2506328" cy="2923242"/>
          </a:xfrm>
          <a:prstGeom prst="rect">
            <a:avLst/>
          </a:prstGeom>
        </p:spPr>
      </p:pic>
      <p:pic>
        <p:nvPicPr>
          <p:cNvPr id="7" name="Picture 6" descr="finoA 0608201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9" t="11487" b="28372"/>
          <a:stretch/>
        </p:blipFill>
        <p:spPr>
          <a:xfrm>
            <a:off x="3453247" y="3676369"/>
            <a:ext cx="5069164" cy="2919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 smtClean="0"/>
              <a:t>10X </a:t>
            </a:r>
            <a:r>
              <a:rPr lang="en-US" sz="4000" b="1" dirty="0"/>
              <a:t>t</a:t>
            </a:r>
            <a:r>
              <a:rPr lang="en-US" sz="4000" b="1" dirty="0" smtClean="0"/>
              <a:t>echnology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5" name="Content Placeholder 4" descr="Screen Shot 2017-08-10 at 10.03.27 AM.png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35" r="-9635"/>
          <a:stretch>
            <a:fillRect/>
          </a:stretch>
        </p:blipFill>
        <p:spPr>
          <a:xfrm>
            <a:off x="-82194" y="1047347"/>
            <a:ext cx="9351139" cy="5445515"/>
          </a:xfrm>
        </p:spPr>
      </p:pic>
      <p:pic>
        <p:nvPicPr>
          <p:cNvPr id="7" name="Content Placeholder 4" descr="slide917509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t="18783" r="5423" b="11258"/>
          <a:stretch/>
        </p:blipFill>
        <p:spPr bwMode="gray">
          <a:xfrm>
            <a:off x="747381" y="3595955"/>
            <a:ext cx="4020239" cy="26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 smtClean="0"/>
              <a:t>Sample preparation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5897"/>
            <a:ext cx="9144000" cy="39341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92023" y="6300730"/>
            <a:ext cx="19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10xgenomics.com/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305405"/>
            <a:ext cx="4399987" cy="1448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3887" lvl="0" indent="-173887" defTabSz="914529">
              <a:lnSpc>
                <a:spcPct val="90000"/>
              </a:lnSpc>
              <a:spcBef>
                <a:spcPts val="1350"/>
              </a:spcBef>
              <a:buFont typeface="Calibri" panose="020F0502020204030204" pitchFamily="34" charset="0"/>
              <a:buChar char="•"/>
            </a:pPr>
            <a:r>
              <a:rPr lang="en-US" sz="2400" dirty="0" smtClean="0">
                <a:solidFill>
                  <a:srgbClr val="007DCF">
                    <a:lumMod val="50000"/>
                  </a:srgbClr>
                </a:solidFill>
              </a:rPr>
              <a:t>Single cell isolation is key.</a:t>
            </a:r>
          </a:p>
          <a:p>
            <a:pPr marL="173887" lvl="0" indent="-173887" defTabSz="914529">
              <a:lnSpc>
                <a:spcPct val="90000"/>
              </a:lnSpc>
              <a:spcBef>
                <a:spcPts val="1350"/>
              </a:spcBef>
              <a:buFont typeface="Calibri" panose="020F0502020204030204" pitchFamily="34" charset="0"/>
              <a:buChar char="•"/>
            </a:pPr>
            <a:r>
              <a:rPr lang="en-US" sz="2400" dirty="0" smtClean="0">
                <a:solidFill>
                  <a:srgbClr val="007DCF">
                    <a:lumMod val="50000"/>
                  </a:srgbClr>
                </a:solidFill>
              </a:rPr>
              <a:t>No one protocol fits all.	</a:t>
            </a:r>
          </a:p>
          <a:p>
            <a:pPr marL="173887" lvl="0" indent="-173887" defTabSz="914529">
              <a:lnSpc>
                <a:spcPct val="90000"/>
              </a:lnSpc>
              <a:spcBef>
                <a:spcPts val="1350"/>
              </a:spcBef>
              <a:buFont typeface="Calibri" panose="020F0502020204030204" pitchFamily="34" charset="0"/>
              <a:buChar char="•"/>
            </a:pPr>
            <a:r>
              <a:rPr lang="en-US" sz="2400" dirty="0" smtClean="0">
                <a:solidFill>
                  <a:srgbClr val="007DCF">
                    <a:lumMod val="50000"/>
                  </a:srgbClr>
                </a:solidFill>
              </a:rPr>
              <a:t>Invest time sample preparation. </a:t>
            </a:r>
          </a:p>
        </p:txBody>
      </p:sp>
    </p:spTree>
    <p:extLst>
      <p:ext uri="{BB962C8B-B14F-4D97-AF65-F5344CB8AC3E}">
        <p14:creationId xmlns:p14="http://schemas.microsoft.com/office/powerpoint/2010/main" val="430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9144000" cy="807310"/>
          </a:xfrm>
        </p:spPr>
        <p:txBody>
          <a:bodyPr/>
          <a:lstStyle/>
          <a:p>
            <a:pPr algn="ctr"/>
            <a:r>
              <a:rPr lang="en-US" sz="4000" b="1" dirty="0" smtClean="0"/>
              <a:t>Cell isolation</a:t>
            </a:r>
            <a:endParaRPr lang="en-US" sz="4000" b="1" dirty="0"/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19006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Cell isolation guides available at: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bg2"/>
                </a:solidFill>
              </a:rPr>
              <a:t>https</a:t>
            </a:r>
            <a:r>
              <a:rPr lang="en-US" dirty="0">
                <a:solidFill>
                  <a:schemeClr val="bg2"/>
                </a:solidFill>
              </a:rPr>
              <a:t>://</a:t>
            </a:r>
            <a:r>
              <a:rPr lang="en-US" dirty="0" smtClean="0">
                <a:solidFill>
                  <a:schemeClr val="bg2"/>
                </a:solidFill>
              </a:rPr>
              <a:t>www.support.10xgenomics.com/single-cell-gene-expression/sample-prep/</a:t>
            </a:r>
          </a:p>
          <a:p>
            <a:pPr lvl="1"/>
            <a:r>
              <a:rPr lang="en-US" dirty="0" smtClean="0"/>
              <a:t>Dissociation and preparation depends on cell type.</a:t>
            </a:r>
          </a:p>
        </p:txBody>
      </p:sp>
      <p:pic>
        <p:nvPicPr>
          <p:cNvPr id="5" name="Picture 4" descr="Screen Shot 2017-08-10 at 10.29.4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3"/>
          <a:stretch/>
        </p:blipFill>
        <p:spPr>
          <a:xfrm>
            <a:off x="546069" y="3038616"/>
            <a:ext cx="8051862" cy="3299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2" name="5-Point Star 1"/>
          <p:cNvSpPr/>
          <p:nvPr/>
        </p:nvSpPr>
        <p:spPr>
          <a:xfrm>
            <a:off x="832207" y="3575406"/>
            <a:ext cx="297951" cy="359596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38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 smtClean="0"/>
              <a:t>Factors influencing success </a:t>
            </a:r>
            <a:endParaRPr lang="en-US" sz="4000" b="1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744377" y="1238608"/>
            <a:ext cx="4999449" cy="2540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Cell </a:t>
            </a:r>
            <a:r>
              <a:rPr lang="en-US" sz="2600" dirty="0" smtClean="0"/>
              <a:t>debris.</a:t>
            </a:r>
          </a:p>
          <a:p>
            <a:r>
              <a:rPr lang="en-US" sz="2600" dirty="0"/>
              <a:t>A</a:t>
            </a:r>
            <a:r>
              <a:rPr lang="en-US" sz="2600" dirty="0" smtClean="0"/>
              <a:t>ggregates.</a:t>
            </a:r>
          </a:p>
          <a:p>
            <a:r>
              <a:rPr lang="en-US" sz="2600" dirty="0" smtClean="0"/>
              <a:t>Proper concentration estimates.</a:t>
            </a:r>
          </a:p>
          <a:p>
            <a:r>
              <a:rPr lang="en-US" sz="2600" dirty="0" smtClean="0"/>
              <a:t>Buffer.</a:t>
            </a:r>
          </a:p>
          <a:p>
            <a:r>
              <a:rPr lang="en-US" sz="2600" dirty="0" smtClean="0"/>
              <a:t>Storage.</a:t>
            </a:r>
          </a:p>
          <a:p>
            <a:endParaRPr lang="en-US" sz="2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 smtClean="0"/>
              <a:t>Workflow</a:t>
            </a:r>
            <a:endParaRPr lang="en-US" sz="4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372203" y="1149713"/>
            <a:ext cx="2248136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chemeClr val="accent3"/>
                </a:solidFill>
              </a:rPr>
              <a:t>Single cell suspension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40066" y="2467274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86083" y="3200016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chemeClr val="tx1"/>
                </a:solidFill>
              </a:rPr>
              <a:t>Visually inspect cells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86083" y="5104325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chemeClr val="tx1"/>
                </a:solidFill>
              </a:rPr>
              <a:t>Free of debris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31885" y="4403562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gray">
          <a:xfrm>
            <a:off x="6596661" y="5104325"/>
            <a:ext cx="569379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96661" y="5689680"/>
            <a:ext cx="790071" cy="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543800" y="5120309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chemeClr val="tx1"/>
                </a:solidFill>
              </a:rPr>
              <a:t>Count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68858" y="5689680"/>
            <a:ext cx="822158" cy="1222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1889841" y="5099302"/>
            <a:ext cx="513587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" y="5106703"/>
            <a:ext cx="1607186" cy="1152347"/>
          </a:xfrm>
          <a:prstGeom prst="roundRect">
            <a:avLst/>
          </a:prstGeom>
          <a:ln w="38100" cmpd="sng">
            <a:solidFill>
              <a:schemeClr val="bg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221558" y="2041269"/>
            <a:ext cx="3571408" cy="2350327"/>
          </a:xfrm>
          <a:prstGeom prst="bentConnector3">
            <a:avLst>
              <a:gd name="adj1" fmla="val 99871"/>
            </a:avLst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5-Point Star 1"/>
          <p:cNvSpPr/>
          <p:nvPr/>
        </p:nvSpPr>
        <p:spPr>
          <a:xfrm>
            <a:off x="1889841" y="4694831"/>
            <a:ext cx="420516" cy="404471"/>
          </a:xfrm>
          <a:prstGeom prst="star5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5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088069"/>
            <a:ext cx="8231742" cy="4793887"/>
          </a:xfrm>
        </p:spPr>
        <p:txBody>
          <a:bodyPr/>
          <a:lstStyle/>
          <a:p>
            <a:r>
              <a:rPr lang="en-US" sz="2600" dirty="0" smtClean="0"/>
              <a:t>Organic matter left over from dead cells.</a:t>
            </a:r>
          </a:p>
          <a:p>
            <a:r>
              <a:rPr lang="en-US" sz="2600" dirty="0" smtClean="0"/>
              <a:t>Impacts targeted cell recovery.</a:t>
            </a:r>
          </a:p>
          <a:p>
            <a:pPr lvl="1"/>
            <a:r>
              <a:rPr lang="en-US" sz="2600" dirty="0" smtClean="0"/>
              <a:t>Free RNA </a:t>
            </a:r>
            <a:r>
              <a:rPr lang="en-US" sz="2600" dirty="0" smtClean="0">
                <a:sym typeface="Wingdings"/>
              </a:rPr>
              <a:t> noise.</a:t>
            </a:r>
          </a:p>
          <a:p>
            <a:pPr lvl="1"/>
            <a:r>
              <a:rPr lang="en-US" sz="2600" dirty="0" smtClean="0">
                <a:sym typeface="Wingdings"/>
              </a:rPr>
              <a:t>Hard to obtain cell counts.</a:t>
            </a:r>
          </a:p>
          <a:p>
            <a:pPr lvl="1"/>
            <a:r>
              <a:rPr lang="en-US" sz="2600" dirty="0" smtClean="0">
                <a:sym typeface="Wingdings"/>
              </a:rPr>
              <a:t>Clog microfluidics</a:t>
            </a:r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9143999" cy="738282"/>
          </a:xfrm>
        </p:spPr>
        <p:txBody>
          <a:bodyPr/>
          <a:lstStyle/>
          <a:p>
            <a:pPr algn="ctr"/>
            <a:r>
              <a:rPr lang="en-US" sz="4000" b="1" dirty="0" smtClean="0"/>
              <a:t>Debris</a:t>
            </a:r>
            <a:endParaRPr lang="en-US" sz="4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8" y="3738705"/>
            <a:ext cx="5013453" cy="21432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91645" y="572190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/>
              <a:t>www.nexcelom.com</a:t>
            </a:r>
            <a:r>
              <a:rPr lang="en-US" sz="1000" dirty="0"/>
              <a:t>/</a:t>
            </a:r>
            <a:r>
              <a:rPr lang="en-US" sz="1000" dirty="0"/>
              <a:t>Cellometer</a:t>
            </a:r>
            <a:r>
              <a:rPr lang="en-US" sz="1000" dirty="0"/>
              <a:t>-Vision-CBA/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8" y="2291755"/>
            <a:ext cx="4122529" cy="30918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9143999" cy="738282"/>
          </a:xfrm>
        </p:spPr>
        <p:txBody>
          <a:bodyPr/>
          <a:lstStyle/>
          <a:p>
            <a:pPr algn="ctr"/>
            <a:r>
              <a:rPr lang="en-US" sz="4000" b="1" dirty="0" smtClean="0"/>
              <a:t>Cell debris example I</a:t>
            </a:r>
            <a:endParaRPr lang="en-US" sz="4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17" y="2291755"/>
            <a:ext cx="4122531" cy="30918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315418" y="1783924"/>
            <a:ext cx="1075615" cy="5078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Mouse</a:t>
            </a:r>
            <a:endParaRPr lang="en-US" sz="30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489753" y="5383653"/>
            <a:ext cx="7078893" cy="74481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3"/>
                </a:solidFill>
              </a:rPr>
              <a:t>Clean DRG sample							Noisy sample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>
                <a:solidFill>
                  <a:schemeClr val="accent3"/>
                </a:solidFill>
              </a:rPr>
              <a:t>             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9753" y="5383653"/>
            <a:ext cx="7078893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3"/>
                </a:solidFill>
              </a:rPr>
              <a:t>Clean DRG sample							Noisy sample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2248" y="6128472"/>
            <a:ext cx="654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Recommended treatment: filtration, centrifuge, add blocking agent.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x_Genomics_Template_4x3_20160210_vFinal">
  <a:themeElements>
    <a:clrScheme name="10x Genomics">
      <a:dk1>
        <a:srgbClr val="000000"/>
      </a:dk1>
      <a:lt1>
        <a:sysClr val="window" lastClr="FFFFFF"/>
      </a:lt1>
      <a:dk2>
        <a:srgbClr val="888B8D"/>
      </a:dk2>
      <a:lt2>
        <a:srgbClr val="007DCF"/>
      </a:lt2>
      <a:accent1>
        <a:srgbClr val="00A1DF"/>
      </a:accent1>
      <a:accent2>
        <a:srgbClr val="71BE4B"/>
      </a:accent2>
      <a:accent3>
        <a:srgbClr val="EFBC1B"/>
      </a:accent3>
      <a:accent4>
        <a:srgbClr val="E84B50"/>
      </a:accent4>
      <a:accent5>
        <a:srgbClr val="74D2E7"/>
      </a:accent5>
      <a:accent6>
        <a:srgbClr val="965EC8"/>
      </a:accent6>
      <a:hlink>
        <a:srgbClr val="007DCF"/>
      </a:hlink>
      <a:folHlink>
        <a:srgbClr val="E84B5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50000"/>
          </a:schemeClr>
        </a:solidFill>
        <a:ln>
          <a:noFill/>
        </a:ln>
        <a:ex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rmAutofit/>
      </a:bodyPr>
      <a:lstStyle>
        <a:defPPr algn="ctr">
          <a:lnSpc>
            <a:spcPct val="90000"/>
          </a:lnSpc>
          <a:defRPr sz="1800" dirty="0" smtClean="0">
            <a:solidFill>
              <a:schemeClr val="bg1"/>
            </a:solidFill>
          </a:defRPr>
        </a:defPPr>
      </a:lstStyle>
    </a:spDef>
    <a:txDef>
      <a:spPr bwMode="gray"/>
      <a:bodyPr vert="horz" wrap="square" lIns="0" tIns="45720" rIns="0" bIns="45720" rtlCol="0">
        <a:spAutoFit/>
      </a:bodyPr>
      <a:lstStyle>
        <a:defPPr>
          <a:lnSpc>
            <a:spcPct val="90000"/>
          </a:lnSpc>
          <a:spcBef>
            <a:spcPts val="1200"/>
          </a:spcBef>
          <a:defRPr dirty="0" smtClean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x_Genomics_Template_4x3_20160210_vFinal" id="{91265E0F-327B-DB4F-B97F-15636470F3EA}" vid="{17073DE4-5C3B-FD4F-B7AB-32AF57FAB7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1779</TotalTime>
  <Words>900</Words>
  <Application>Microsoft Macintosh PowerPoint</Application>
  <PresentationFormat>On-screen Show (4:3)</PresentationFormat>
  <Paragraphs>214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Lucida Grande</vt:lpstr>
      <vt:lpstr>Mangal</vt:lpstr>
      <vt:lpstr>Wingdings</vt:lpstr>
      <vt:lpstr>Arial</vt:lpstr>
      <vt:lpstr>10x_Genomics_Template_4x3_20160210_vFinal</vt:lpstr>
      <vt:lpstr>Cell preparation for 10X</vt:lpstr>
      <vt:lpstr>Overview</vt:lpstr>
      <vt:lpstr>10X technology</vt:lpstr>
      <vt:lpstr>Sample preparation</vt:lpstr>
      <vt:lpstr>Cell isolation</vt:lpstr>
      <vt:lpstr>Factors influencing success </vt:lpstr>
      <vt:lpstr>Workflow</vt:lpstr>
      <vt:lpstr>Debris</vt:lpstr>
      <vt:lpstr>Cell debris example I</vt:lpstr>
      <vt:lpstr>Cell debris example II</vt:lpstr>
      <vt:lpstr>Summary - debris</vt:lpstr>
      <vt:lpstr>Doublets</vt:lpstr>
      <vt:lpstr>Doublets example I</vt:lpstr>
      <vt:lpstr>Summary - doublets</vt:lpstr>
      <vt:lpstr>Dead cells</vt:lpstr>
      <vt:lpstr>Assessing cell death</vt:lpstr>
      <vt:lpstr>Do I need a clean suspension?</vt:lpstr>
      <vt:lpstr>Cell Size and did I isolate the correct cells?</vt:lpstr>
      <vt:lpstr>Cell size – example I</vt:lpstr>
      <vt:lpstr>Overview</vt:lpstr>
      <vt:lpstr>Cell counting – automated</vt:lpstr>
      <vt:lpstr>Cell counting – manual</vt:lpstr>
      <vt:lpstr>Cell counting – automated</vt:lpstr>
      <vt:lpstr>Methanol fixation</vt:lpstr>
      <vt:lpstr>Important metrics – 10X</vt:lpstr>
      <vt:lpstr>Chip loading</vt:lpstr>
      <vt:lpstr>Cost – 2019 10X Single Cell</vt:lpstr>
      <vt:lpstr>Important resources</vt:lpstr>
      <vt:lpstr>Acknowledgements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DNATechCore</dc:creator>
  <cp:lastModifiedBy>Diana Elizabeth Burkart-Waco</cp:lastModifiedBy>
  <cp:revision>78</cp:revision>
  <dcterms:created xsi:type="dcterms:W3CDTF">2017-08-09T21:35:44Z</dcterms:created>
  <dcterms:modified xsi:type="dcterms:W3CDTF">2019-06-25T17:33:29Z</dcterms:modified>
</cp:coreProperties>
</file>